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3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>
        <p:guide orient="horz" pos="4088"/>
        <p:guide pos="3840"/>
        <p:guide orient="horz" pos="2160"/>
        <p:guide orient="horz" pos="343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AB4FD-97FE-458F-A2C3-8BFC603CF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D5E5EB-1A0E-45D9-BBFC-88CA4BAF1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7DE0F-47C8-4ABD-84D2-56CA62F0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F087E9-0E9F-4C24-8338-73F6DDDC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8035B-7DE1-44D9-B7B8-943A487A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4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7E1EF-9003-468B-936D-2E8138DD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9BF474-944B-4720-9414-0242A1A6A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0219A-F2BC-495D-8AAC-5DDCDED7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10075B-5F0E-4CE9-8548-1DB1E110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A4EA8-30C5-4285-8243-AA891B13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39A31B-8AA4-45CB-8139-B0A0D63EE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A85EAF-BA17-4B05-8C59-7C8F33D22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65A10-BC50-48F4-BA73-E26718AE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D8777-59A7-425A-B89E-64708BED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880B0-F6D5-4F8B-A1A4-449ED8E6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5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42A8A-F58A-453C-B98D-27085F56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250E35-BE3B-4859-9427-34EF04BA4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5DB57-C0DF-4901-9137-31EE09B0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BFAF6-F00E-4467-98E9-D0C51414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FAFBB-253F-4B37-8AEC-302D57CF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574E6-FE65-4B14-9658-F17288768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1200DA-AD82-45E3-A200-B61C13225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05991B-AA7A-424E-BD9B-1845C6E1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209DE-ABFA-498A-B885-EAF55039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AA1ED4-E275-46E8-9193-A1B1721C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1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C2C67-73F6-47A6-9940-0CCEE707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22F30-E50F-44DB-8670-748E5835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87734C-042C-4814-8DAE-115973D45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83AD79-6620-4F39-97C4-35E4D461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D81632-FCE3-44C1-93F1-E07CD635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05C2D2-A7EE-4DF3-AB31-D2373042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C325F-E929-41B1-8BB2-7216E027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F002FD-59A2-4FAF-BE75-382501A46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0C84C4-4FA1-4427-B9C5-F57A7DF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17B755-78FB-43B8-A80D-2AF22F3B3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12E27F-AD79-4C10-AA82-149EF8D96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A30EBF-C218-4D20-8493-2D5B04C0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6FFA01-FE74-43B9-820C-551B0299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C3BB1E-8530-4795-B84B-A29759CD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1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C8F38-AD01-4EEF-A6CF-402BEA49E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E3BA8A-62E7-46B1-B47D-D1798D78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24BB44-486D-4DCA-A8CA-DDF0C979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DD6A80-D9AE-4FDA-9CC3-9AF9C47C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5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368745-59B3-455E-83EB-EA286B9D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8CF87F-CE77-4824-95E8-D9548E24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FF12F0-5755-44FB-9ED8-870CA11B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8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CE21A-4398-463C-8050-8EA85B71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EF6CB-05A6-4C5B-BBE2-90BFAA62B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CE140-0FD1-497D-B482-F914060FD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8D06DF-F655-4307-BBCE-3EDAAE1A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0F7FB7-0683-47FA-AB9E-5AFF1131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02358-285B-4E4C-87FE-8ED9A895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03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27EE8-6453-42FA-8440-6F1EBC0A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485759-5EF3-4D66-83F2-63DCC7320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896D94-8CE9-465C-BD0B-9657032A1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49D978-7BE0-4505-8215-6AFECA30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207FA7-17D9-4728-8CC2-FBF562BE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D922D1-9774-4D31-A7F6-170B1515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9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31B4F-2A73-45E5-9036-35F3CDF0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7AA584-D08E-4046-8CD6-D9A784A8C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18E4F0-014E-4E35-B01B-472488062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FEDFC-0C4C-4A3B-ACFF-897FE6DE697F}" type="datetimeFigureOut">
              <a:rPr lang="ru-RU" smtClean="0"/>
              <a:t>11.09.2020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D837B-CFA9-4952-B595-90ACDBB71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8DA2E-4CF9-4AFB-B2DC-BBB3831DB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3F94E-1533-4C05-BDEC-6C386CE2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hyperlink" Target="mailto:press@architektor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mailto:info@ano-cnss.ru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453A4D-26BB-4712-A91E-7C13B3B9BD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5" r="265"/>
          <a:stretch/>
        </p:blipFill>
        <p:spPr>
          <a:xfrm>
            <a:off x="-88288" y="-99443"/>
            <a:ext cx="12280288" cy="695744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EAAA65-5A67-430E-AEFE-1F89E7DBF2A5}"/>
              </a:ext>
            </a:extLst>
          </p:cNvPr>
          <p:cNvSpPr/>
          <p:nvPr/>
        </p:nvSpPr>
        <p:spPr>
          <a:xfrm>
            <a:off x="44143" y="50449"/>
            <a:ext cx="5279141" cy="1355133"/>
          </a:xfrm>
          <a:prstGeom prst="roundRect">
            <a:avLst/>
          </a:prstGeom>
          <a:solidFill>
            <a:srgbClr val="116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CE23D3B-19E0-4988-BDE5-8FEB3B37D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4573" y="149892"/>
            <a:ext cx="5517857" cy="1199862"/>
          </a:xfrm>
        </p:spPr>
        <p:txBody>
          <a:bodyPr>
            <a:noAutofit/>
          </a:bodyPr>
          <a:lstStyle/>
          <a:p>
            <a:pPr marL="217656">
              <a:lnSpc>
                <a:spcPct val="11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Образование.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Программы междисциплинарной интеграции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8EDF9C-F7C8-4769-8584-BCE8036E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165" y="0"/>
            <a:ext cx="2768863" cy="1008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959930-0D4F-4F64-9EB8-8358522A8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3165" y="1199862"/>
            <a:ext cx="2975019" cy="5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8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D332A42E-CB25-483C-A5BE-15CC9FF3A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7" y="3813923"/>
            <a:ext cx="11377264" cy="2467453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1165AE"/>
              </a:buClr>
            </a:pPr>
            <a:r>
              <a:rPr lang="ru-RU" sz="2400" b="0" i="0" dirty="0">
                <a:solidFill>
                  <a:srgbClr val="2A36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Учебный центр Автономная некоммерческая организация дополнительного профессионального образования "Центр независимой сертификации и стандартизации" (АНО ДПО «ЦНСС») оказывает услуги в области повышения квалификации, переподготовки специалистов строительной отрасли в целях формирования профессиональных компетенций (</a:t>
            </a:r>
            <a:r>
              <a:rPr lang="ru-RU" sz="2400" b="0" i="0" dirty="0" err="1">
                <a:solidFill>
                  <a:srgbClr val="2A36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ru-RU" sz="2400" b="0" i="0" dirty="0">
                <a:solidFill>
                  <a:srgbClr val="2A36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A36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2400" b="0" i="0" dirty="0">
                <a:solidFill>
                  <a:srgbClr val="2A36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с учетом установленных квалификационных требований, профессиональных стандартов, а также услуги, направленные на формирование личностных компетенций, так называемых «мягких навыков» (</a:t>
            </a:r>
            <a:r>
              <a:rPr lang="ru-RU" sz="2400" b="0" i="0" dirty="0" err="1">
                <a:solidFill>
                  <a:srgbClr val="2A36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sz="2400" b="0" i="0" dirty="0">
                <a:solidFill>
                  <a:srgbClr val="2A36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2A36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2400" b="0" i="0" dirty="0">
                <a:solidFill>
                  <a:srgbClr val="2A36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влияющих на успешность работы.</a:t>
            </a:r>
          </a:p>
          <a:p>
            <a:pPr marL="0" indent="0" algn="just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9D8E89-E306-488F-9CE8-B8D3CF4242D5}"/>
              </a:ext>
            </a:extLst>
          </p:cNvPr>
          <p:cNvSpPr/>
          <p:nvPr/>
        </p:nvSpPr>
        <p:spPr>
          <a:xfrm>
            <a:off x="1586" y="0"/>
            <a:ext cx="12190414" cy="1222301"/>
          </a:xfrm>
          <a:prstGeom prst="rect">
            <a:avLst/>
          </a:prstGeom>
          <a:solidFill>
            <a:srgbClr val="116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id="{C0C5F6B6-004D-43DB-8EDF-ED3AD608218A}"/>
              </a:ext>
            </a:extLst>
          </p:cNvPr>
          <p:cNvSpPr txBox="1">
            <a:spLocks/>
          </p:cNvSpPr>
          <p:nvPr/>
        </p:nvSpPr>
        <p:spPr>
          <a:xfrm>
            <a:off x="947428" y="106980"/>
            <a:ext cx="10297144" cy="1008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компании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8665DB-C688-4CB0-9351-DC96878CF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81" y="1614468"/>
            <a:ext cx="4343437" cy="158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44F424-A8B7-4D42-B363-7AC836921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7" y="943078"/>
            <a:ext cx="10502721" cy="591492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EC20B3-DF46-4A3F-A68E-02F62EB6302B}"/>
              </a:ext>
            </a:extLst>
          </p:cNvPr>
          <p:cNvSpPr/>
          <p:nvPr/>
        </p:nvSpPr>
        <p:spPr>
          <a:xfrm>
            <a:off x="431442" y="882203"/>
            <a:ext cx="1861702" cy="168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D7A85B-AE69-4125-851D-7BBBC2D6F7C6}"/>
              </a:ext>
            </a:extLst>
          </p:cNvPr>
          <p:cNvSpPr/>
          <p:nvPr/>
        </p:nvSpPr>
        <p:spPr>
          <a:xfrm>
            <a:off x="2678806" y="882203"/>
            <a:ext cx="2072913" cy="1687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910123-E83D-4E6D-886F-4551511617BB}"/>
              </a:ext>
            </a:extLst>
          </p:cNvPr>
          <p:cNvSpPr/>
          <p:nvPr/>
        </p:nvSpPr>
        <p:spPr>
          <a:xfrm>
            <a:off x="1" y="0"/>
            <a:ext cx="4346619" cy="1089787"/>
          </a:xfrm>
          <a:prstGeom prst="rect">
            <a:avLst/>
          </a:prstGeom>
          <a:solidFill>
            <a:srgbClr val="116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F3A3A-9497-4F5F-A1E4-0DE7BF56BAD6}"/>
              </a:ext>
            </a:extLst>
          </p:cNvPr>
          <p:cNvSpPr txBox="1"/>
          <p:nvPr/>
        </p:nvSpPr>
        <p:spPr>
          <a:xfrm>
            <a:off x="431442" y="183851"/>
            <a:ext cx="3418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КАрО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плоды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958FEA-725B-495A-ABC4-14A3E3437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22" y="132509"/>
            <a:ext cx="2626950" cy="9572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DB6EF6-EA86-40EE-AB45-DD08C9604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621" y="383140"/>
            <a:ext cx="2975019" cy="5511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73FA78-FE15-4861-BDCC-E03ECB4C0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7" t="5449" r="59882" b="73846"/>
          <a:stretch/>
        </p:blipFill>
        <p:spPr>
          <a:xfrm>
            <a:off x="1102578" y="1375763"/>
            <a:ext cx="2504236" cy="1327247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1906BAF-5F39-49EC-BFFF-A46C0B0F7186}"/>
              </a:ext>
            </a:extLst>
          </p:cNvPr>
          <p:cNvSpPr/>
          <p:nvPr/>
        </p:nvSpPr>
        <p:spPr>
          <a:xfrm>
            <a:off x="7675638" y="1089787"/>
            <a:ext cx="2878978" cy="67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E0F88BD-E4FC-40C5-81D4-30C71BD59F67}"/>
              </a:ext>
            </a:extLst>
          </p:cNvPr>
          <p:cNvSpPr/>
          <p:nvPr/>
        </p:nvSpPr>
        <p:spPr>
          <a:xfrm>
            <a:off x="8467857" y="1955391"/>
            <a:ext cx="2454783" cy="4606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AA5BA96-A893-4F56-B350-61D1AD001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63" t="17970" r="2341" b="3138"/>
          <a:stretch/>
        </p:blipFill>
        <p:spPr>
          <a:xfrm>
            <a:off x="8461046" y="1427096"/>
            <a:ext cx="2708534" cy="505723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2D8DDB5-153A-43B2-A1F9-8B41DB65AAE6}"/>
              </a:ext>
            </a:extLst>
          </p:cNvPr>
          <p:cNvSpPr/>
          <p:nvPr/>
        </p:nvSpPr>
        <p:spPr>
          <a:xfrm>
            <a:off x="605306" y="5982033"/>
            <a:ext cx="3438659" cy="674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92724FD-D76F-4B0A-8BB5-B109B853158A}"/>
              </a:ext>
            </a:extLst>
          </p:cNvPr>
          <p:cNvSpPr/>
          <p:nvPr/>
        </p:nvSpPr>
        <p:spPr>
          <a:xfrm>
            <a:off x="862885" y="6420018"/>
            <a:ext cx="1430259" cy="446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290A793-2541-4742-973C-D5C63C4E8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66" t="91162" r="21623" b="5010"/>
          <a:stretch/>
        </p:blipFill>
        <p:spPr>
          <a:xfrm flipH="1">
            <a:off x="1285980" y="6583169"/>
            <a:ext cx="2855171" cy="2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1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9D8E89-E306-488F-9CE8-B8D3CF4242D5}"/>
              </a:ext>
            </a:extLst>
          </p:cNvPr>
          <p:cNvSpPr/>
          <p:nvPr/>
        </p:nvSpPr>
        <p:spPr>
          <a:xfrm>
            <a:off x="1586" y="0"/>
            <a:ext cx="5932555" cy="1222301"/>
          </a:xfrm>
          <a:prstGeom prst="rect">
            <a:avLst/>
          </a:prstGeom>
          <a:solidFill>
            <a:srgbClr val="116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id="{C0C5F6B6-004D-43DB-8EDF-ED3AD608218A}"/>
              </a:ext>
            </a:extLst>
          </p:cNvPr>
          <p:cNvSpPr txBox="1">
            <a:spLocks/>
          </p:cNvSpPr>
          <p:nvPr/>
        </p:nvSpPr>
        <p:spPr>
          <a:xfrm>
            <a:off x="120922" y="124106"/>
            <a:ext cx="5813219" cy="1008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1E388-0898-45A9-9902-5419B2C9D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70" b="31768"/>
          <a:stretch/>
        </p:blipFill>
        <p:spPr>
          <a:xfrm>
            <a:off x="0" y="1822084"/>
            <a:ext cx="12191999" cy="33241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3DA6EC-6903-42DE-890A-7BD929E82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99" y="167788"/>
            <a:ext cx="2527330" cy="9209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4A80BD-00AC-4726-86EF-E5C6F3279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901" y="406543"/>
            <a:ext cx="3045002" cy="564141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0B16978E-C439-463C-A904-ED58A2557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7" y="5404815"/>
            <a:ext cx="11377264" cy="2467453"/>
          </a:xfrm>
        </p:spPr>
        <p:txBody>
          <a:bodyPr>
            <a:normAutofit/>
          </a:bodyPr>
          <a:lstStyle/>
          <a:p>
            <a:pPr algn="just">
              <a:buClr>
                <a:srgbClr val="1165AE"/>
              </a:buCl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Междисциплинарный опыт очень интересен профессиональному сообществу, позволяет переосмыслить роль человеческих отношений в бизнесе, творческих инноваций в производстве, строительстве и в создании новых точек притяжения на карте городов.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4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5EAA14-7EA7-4336-9D71-EE3C9AB71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" b="50793"/>
          <a:stretch/>
        </p:blipFill>
        <p:spPr>
          <a:xfrm>
            <a:off x="2409667" y="0"/>
            <a:ext cx="7372665" cy="51480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B95AB5-F87B-46FA-B845-C6491320F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10" r="247" b="34690"/>
          <a:stretch/>
        </p:blipFill>
        <p:spPr>
          <a:xfrm>
            <a:off x="154108" y="5323894"/>
            <a:ext cx="5581803" cy="12673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BE66D7-A448-4D07-BBBF-6F350AC0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02" r="247" b="18896"/>
          <a:stretch/>
        </p:blipFill>
        <p:spPr>
          <a:xfrm>
            <a:off x="6205309" y="5254524"/>
            <a:ext cx="5895646" cy="13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6153FC-8D4D-4B65-944B-2A2A448C5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27" b="70141"/>
          <a:stretch/>
        </p:blipFill>
        <p:spPr>
          <a:xfrm>
            <a:off x="1861624" y="2904736"/>
            <a:ext cx="8468751" cy="20031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77FE51-0D65-48F4-BB6B-0378353A59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18" r="247"/>
          <a:stretch/>
        </p:blipFill>
        <p:spPr>
          <a:xfrm>
            <a:off x="2208235" y="163638"/>
            <a:ext cx="7775530" cy="212753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C3FAB4-7106-45CC-919F-E1B6220B9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5443748"/>
            <a:ext cx="5295900" cy="10382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6FDF03-FDC2-4E22-B352-902E0B08A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77" y="5443749"/>
            <a:ext cx="5295900" cy="104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72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D332A42E-CB25-483C-A5BE-15CC9FF3A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96" y="3075798"/>
            <a:ext cx="3945676" cy="363314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1165AE"/>
              </a:buClr>
            </a:pPr>
            <a:r>
              <a:rPr lang="ru-RU" b="0" i="0" dirty="0">
                <a:solidFill>
                  <a:srgbClr val="2A363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+ 7 (499) 409-88-61</a:t>
            </a:r>
          </a:p>
          <a:p>
            <a:pPr>
              <a:spcBef>
                <a:spcPts val="2400"/>
              </a:spcBef>
              <a:buClr>
                <a:srgbClr val="1165AE"/>
              </a:buClr>
            </a:pPr>
            <a:r>
              <a:rPr lang="en-US" dirty="0">
                <a:solidFill>
                  <a:srgbClr val="2A363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press@architektor.ru</a:t>
            </a:r>
            <a:endParaRPr lang="en-US" dirty="0">
              <a:solidFill>
                <a:srgbClr val="2A36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Clr>
                <a:srgbClr val="1165AE"/>
              </a:buClr>
            </a:pPr>
            <a:r>
              <a:rPr lang="en-US" dirty="0">
                <a:solidFill>
                  <a:srgbClr val="2A3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architektor.ru </a:t>
            </a:r>
          </a:p>
          <a:p>
            <a:pPr>
              <a:spcBef>
                <a:spcPts val="2400"/>
              </a:spcBef>
              <a:buClr>
                <a:srgbClr val="1165AE"/>
              </a:buClr>
            </a:pPr>
            <a:r>
              <a:rPr lang="en-US" dirty="0">
                <a:solidFill>
                  <a:srgbClr val="2A3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archinfo.ru  </a:t>
            </a:r>
          </a:p>
          <a:p>
            <a:pPr>
              <a:spcBef>
                <a:spcPts val="2400"/>
              </a:spcBef>
              <a:buClr>
                <a:srgbClr val="1165AE"/>
              </a:buClr>
            </a:pPr>
            <a:r>
              <a:rPr lang="en-US" dirty="0" err="1">
                <a:solidFill>
                  <a:srgbClr val="2A3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congress.group</a:t>
            </a:r>
            <a:r>
              <a:rPr lang="en-US" dirty="0">
                <a:solidFill>
                  <a:srgbClr val="2A3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9D8E89-E306-488F-9CE8-B8D3CF4242D5}"/>
              </a:ext>
            </a:extLst>
          </p:cNvPr>
          <p:cNvSpPr/>
          <p:nvPr/>
        </p:nvSpPr>
        <p:spPr>
          <a:xfrm>
            <a:off x="1586" y="0"/>
            <a:ext cx="12190414" cy="1222301"/>
          </a:xfrm>
          <a:prstGeom prst="rect">
            <a:avLst/>
          </a:prstGeom>
          <a:solidFill>
            <a:srgbClr val="116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id="{C0C5F6B6-004D-43DB-8EDF-ED3AD608218A}"/>
              </a:ext>
            </a:extLst>
          </p:cNvPr>
          <p:cNvSpPr txBox="1">
            <a:spLocks/>
          </p:cNvSpPr>
          <p:nvPr/>
        </p:nvSpPr>
        <p:spPr>
          <a:xfrm>
            <a:off x="947428" y="149062"/>
            <a:ext cx="10297144" cy="1008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 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AD4A1-8466-48B6-BD3C-63E8C5D68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46" y="1543046"/>
            <a:ext cx="4727166" cy="875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E4E3AE-44EF-4B64-BCAA-8524551CC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677" y="1348985"/>
            <a:ext cx="3468414" cy="1263914"/>
          </a:xfrm>
          <a:prstGeom prst="rect">
            <a:avLst/>
          </a:prstGeo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CB272CAD-64E6-41CB-9244-9672A08C1B5B}"/>
              </a:ext>
            </a:extLst>
          </p:cNvPr>
          <p:cNvSpPr txBox="1">
            <a:spLocks/>
          </p:cNvSpPr>
          <p:nvPr/>
        </p:nvSpPr>
        <p:spPr>
          <a:xfrm>
            <a:off x="7493227" y="3075798"/>
            <a:ext cx="3521399" cy="126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400"/>
              </a:spcBef>
              <a:buClr>
                <a:srgbClr val="1165AE"/>
              </a:buClr>
            </a:pPr>
            <a:r>
              <a:rPr lang="ru-RU" dirty="0">
                <a:solidFill>
                  <a:srgbClr val="2A3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(495) 740 35 56</a:t>
            </a:r>
          </a:p>
          <a:p>
            <a:pPr algn="just">
              <a:spcBef>
                <a:spcPts val="2400"/>
              </a:spcBef>
              <a:buClr>
                <a:srgbClr val="1165AE"/>
              </a:buClr>
            </a:pPr>
            <a:r>
              <a:rPr lang="en-US" dirty="0">
                <a:solidFill>
                  <a:srgbClr val="2A363B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info@ano-cnss.ru</a:t>
            </a:r>
            <a:r>
              <a:rPr lang="en-US" dirty="0">
                <a:solidFill>
                  <a:srgbClr val="2A3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4FA8B3B-C3CA-4E5C-829B-13EFFB96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24" y="4690480"/>
            <a:ext cx="2001387" cy="191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Файл:Instagram icon.png — Википедия">
            <a:extLst>
              <a:ext uri="{FF2B5EF4-FFF2-40B4-BE49-F238E27FC236}">
                <a16:creationId xmlns:a16="http://schemas.microsoft.com/office/drawing/2014/main" id="{2327144D-DBD5-4751-9372-B8FCDFE8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59" y="5388544"/>
            <a:ext cx="523515" cy="52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104D5D36-3069-4331-A4ED-D16A0CD5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456" y="4690480"/>
            <a:ext cx="1966137" cy="191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facebook-logo-png-transparent-background-1200×1200-png_130902">
            <a:extLst>
              <a:ext uri="{FF2B5EF4-FFF2-40B4-BE49-F238E27FC236}">
                <a16:creationId xmlns:a16="http://schemas.microsoft.com/office/drawing/2014/main" id="{998AE739-A1CD-45D0-9F75-6C6C393E5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86" y="5410972"/>
            <a:ext cx="478676" cy="47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268085D-CDB2-4EC6-9EC2-B5A49EBCE265}"/>
              </a:ext>
            </a:extLst>
          </p:cNvPr>
          <p:cNvSpPr/>
          <p:nvPr/>
        </p:nvSpPr>
        <p:spPr>
          <a:xfrm>
            <a:off x="6056347" y="1222301"/>
            <a:ext cx="104817" cy="5635699"/>
          </a:xfrm>
          <a:prstGeom prst="rect">
            <a:avLst/>
          </a:prstGeom>
          <a:solidFill>
            <a:srgbClr val="116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8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155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Образование.  Программы междисциплинарной интеграции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Ткачев Артем Алексеевич</dc:creator>
  <cp:lastModifiedBy>Ткачев Артем Алексеевич</cp:lastModifiedBy>
  <cp:revision>80</cp:revision>
  <dcterms:created xsi:type="dcterms:W3CDTF">2020-09-11T12:18:05Z</dcterms:created>
  <dcterms:modified xsi:type="dcterms:W3CDTF">2020-09-11T16:16:34Z</dcterms:modified>
</cp:coreProperties>
</file>